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7" r:id="rId4"/>
    <p:sldId id="283" r:id="rId5"/>
    <p:sldId id="285" r:id="rId6"/>
    <p:sldId id="293" r:id="rId7"/>
    <p:sldId id="29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1D85"/>
    <a:srgbClr val="E21F24"/>
    <a:srgbClr val="031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F19BD-23BD-4AFB-85D9-BAB340CC5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1A901D-25E6-4A81-B84C-99C3DBDD6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E91B9-AAF3-40B9-84B3-AEB2784D8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0AC17-FDD2-4571-8B46-B0F2AB64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26577-C0AD-4833-9375-0BEC79B1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27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C8FEE-ED8B-4EDC-8AE1-F8F700C95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E08030-26E3-44D6-8ADB-6268A48B7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ED95B-FAD1-4EDA-9F54-E4A787FEB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0EC0C4-36BF-4DC3-BF31-1A0E447F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7A3ED-F43A-4569-B5F5-416061FA5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0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F188900-CABA-4835-B7D8-07D7EE30B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E099E9C-D3AC-4541-AFCA-C802849B1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82A8F5-545F-41C7-AAB2-C3BBAF2DD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D31217-C113-4FD5-93D2-C347925FC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80D3DE-6FCD-4220-8042-7F8121125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77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1042D-5F56-4146-B6CC-B08BC2BA5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2FA93-804F-44B9-ADCE-9ECBFD3CB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8E4B82-CCD3-45F5-98E5-7F35AFFCD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D9B575-D772-4865-9D79-FBD0FFE79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04D5BE-6D0B-437C-AD28-F244ABD50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50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10AE4-C8BC-4623-995A-0F4F633B3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CB23E8-DFD6-4468-A72A-97EE49D10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0C35A2-26A8-4661-8BCD-9FFFB9CA3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FBABA-FF27-44C5-A493-72E64109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5780F9-1E1B-4640-8599-7D5473705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86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ED8B5-436D-47B6-8722-F0A3AD66A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3F4C2-FBBB-4433-8E83-7380003CEB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18920A-9066-42C8-9396-9F4D9DDAC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D9802-CE81-49E4-AAF7-72AA11E5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8A7D1BA-12EC-4984-A7FD-6FB03CD4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B4C407-08DD-4145-8D93-352C2913E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23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72BB0-7AA0-4BDA-B3B7-DC0AF7A44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C576192-6FD1-44C9-877E-5D23FD29A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8D465C-2A71-4151-ABBB-D044C5325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8C6F7AB-063E-44B0-B5D9-09AA80E06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356997-D09F-49E0-AA1C-5DBEEF250C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07E781-1741-4796-A8E8-B39D1876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7526279-BB5A-422B-A178-B2AC090F0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CD5F76C-30F5-4791-8FD7-B5A93813F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014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1D0E39-4CF6-443F-80F2-F19D99898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F58221-9903-48DB-A06B-A2327582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1AAE57-CA99-4BE0-836B-5B9AA5262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F2237EE-7695-42B4-BCB5-FA21B4F9F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3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B77A4AC-4CE7-42BE-9E05-8EAFACE8A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AC96616-A275-4E87-B180-F2C8DDDCB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CEE081-FB05-4B8B-B76E-8C5F1407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233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25253-61F6-411D-9C28-83C9D9402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42214-65B7-4540-9282-7566DE2775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3AE69A-ADEF-4C47-BF7A-0D5335DC2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DA071B6-4254-448D-B46F-B5DCC5C59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BD5C15-04BE-49E5-B44F-E40B9EEB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D11673-6A34-4B3B-8F24-CA42A9D6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452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9EDC71-1ACB-40F5-9D9D-7ECB74ACC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9B82E5-C171-41D0-B5E5-0196215ADC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8A362E9-5A33-46C5-8F06-21CF41002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C5220C-69DC-4AC6-B546-88D72C8BB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2D491E-0854-4044-B3F7-E91040FC9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1A931-30E0-44E1-B8FA-3901531B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011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A3D559-AA6E-4991-B5BC-4A558D373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2744EB-6D30-4DDD-87A3-735342C74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2A80AE-DC67-4754-8F6C-6B718A5F54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D2188-2885-4F9A-AC0B-4369670FECE5}" type="datetimeFigureOut">
              <a:rPr lang="ru-RU" smtClean="0"/>
              <a:t>16.05.2020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918F77-5095-4162-9025-4902D2754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826A1F-9F45-4446-9DF7-08D497F70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B1C55-3317-4983-9E70-7CDCF95D75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18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412D5E-0DBC-410C-A72D-ACDD8F9FA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EAA010-522F-45CD-9A82-51510BD49A32}"/>
              </a:ext>
            </a:extLst>
          </p:cNvPr>
          <p:cNvSpPr txBox="1"/>
          <p:nvPr/>
        </p:nvSpPr>
        <p:spPr>
          <a:xfrm>
            <a:off x="839449" y="289039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Roboto" pitchFamily="2" charset="0"/>
                <a:ea typeface="Roboto" pitchFamily="2" charset="0"/>
              </a:rPr>
              <a:t>Заголовок слайда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EEC9A-89C1-4540-95E7-F1B4AACAE329}"/>
              </a:ext>
            </a:extLst>
          </p:cNvPr>
          <p:cNvSpPr txBox="1"/>
          <p:nvPr/>
        </p:nvSpPr>
        <p:spPr>
          <a:xfrm>
            <a:off x="839449" y="4499740"/>
            <a:ext cx="614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  <a:ea typeface="Roboto" pitchFamily="2" charset="0"/>
              </a:rPr>
              <a:t>должность</a:t>
            </a:r>
          </a:p>
          <a:p>
            <a:r>
              <a:rPr lang="ru-RU" dirty="0">
                <a:latin typeface="Roboto" pitchFamily="2" charset="0"/>
                <a:ea typeface="Roboto" pitchFamily="2" charset="0"/>
              </a:rPr>
              <a:t>ФИО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6882A8-8099-41BC-BC59-99F877BE0AAB}"/>
              </a:ext>
            </a:extLst>
          </p:cNvPr>
          <p:cNvSpPr txBox="1"/>
          <p:nvPr/>
        </p:nvSpPr>
        <p:spPr>
          <a:xfrm>
            <a:off x="839450" y="5678202"/>
            <a:ext cx="197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  <a:ea typeface="Roboto" pitchFamily="2" charset="0"/>
              </a:rPr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3448288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F956B-39D2-49AC-B678-1A3D804A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6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3846D-31E7-408C-903E-58938FC60FED}"/>
              </a:ext>
            </a:extLst>
          </p:cNvPr>
          <p:cNvSpPr txBox="1"/>
          <p:nvPr/>
        </p:nvSpPr>
        <p:spPr>
          <a:xfrm>
            <a:off x="948506" y="1044395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" pitchFamily="2" charset="0"/>
                <a:ea typeface="Roboto" pitchFamily="2" charset="0"/>
              </a:rPr>
              <a:t>Заголовок слайда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C2A42D-9237-4443-ACA8-FB2C01AF2CCE}"/>
              </a:ext>
            </a:extLst>
          </p:cNvPr>
          <p:cNvSpPr txBox="1"/>
          <p:nvPr/>
        </p:nvSpPr>
        <p:spPr>
          <a:xfrm>
            <a:off x="948506" y="1817898"/>
            <a:ext cx="9274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itchFamily="2" charset="0"/>
                <a:ea typeface="Roboto" pitchFamily="2" charset="0"/>
              </a:rPr>
              <a:t>Текст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4826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F956B-39D2-49AC-B678-1A3D804A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6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3846D-31E7-408C-903E-58938FC60FED}"/>
              </a:ext>
            </a:extLst>
          </p:cNvPr>
          <p:cNvSpPr txBox="1"/>
          <p:nvPr/>
        </p:nvSpPr>
        <p:spPr>
          <a:xfrm>
            <a:off x="948506" y="1044395"/>
            <a:ext cx="3925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Roboto" pitchFamily="2" charset="0"/>
                <a:ea typeface="Roboto" pitchFamily="2" charset="0"/>
              </a:rPr>
              <a:t>Заголовок слайда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38CA46-1595-4E58-AEC3-214C77425EBA}"/>
              </a:ext>
            </a:extLst>
          </p:cNvPr>
          <p:cNvSpPr txBox="1"/>
          <p:nvPr/>
        </p:nvSpPr>
        <p:spPr>
          <a:xfrm>
            <a:off x="948506" y="1735395"/>
            <a:ext cx="9149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itchFamily="2" charset="0"/>
                <a:ea typeface="Roboto" pitchFamily="2" charset="0"/>
              </a:rPr>
              <a:t>Текст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CF3DA-AE40-49F6-BCDF-284524CCA1F5}"/>
              </a:ext>
            </a:extLst>
          </p:cNvPr>
          <p:cNvSpPr txBox="1"/>
          <p:nvPr/>
        </p:nvSpPr>
        <p:spPr>
          <a:xfrm>
            <a:off x="948506" y="2524156"/>
            <a:ext cx="3071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Roboto" pitchFamily="2" charset="0"/>
                <a:ea typeface="Roboto" pitchFamily="2" charset="0"/>
              </a:rPr>
              <a:t>Название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22929A-8C89-4FB3-8F34-41080034AFF0}"/>
              </a:ext>
            </a:extLst>
          </p:cNvPr>
          <p:cNvSpPr txBox="1"/>
          <p:nvPr/>
        </p:nvSpPr>
        <p:spPr>
          <a:xfrm>
            <a:off x="924196" y="3213817"/>
            <a:ext cx="4779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itchFamily="2" charset="0"/>
                <a:ea typeface="Roboto" pitchFamily="2" charset="0"/>
              </a:rPr>
              <a:t>Описание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B21BE2-A428-451F-A4CF-F6912DA99BCA}"/>
              </a:ext>
            </a:extLst>
          </p:cNvPr>
          <p:cNvSpPr txBox="1"/>
          <p:nvPr/>
        </p:nvSpPr>
        <p:spPr>
          <a:xfrm>
            <a:off x="948507" y="4879468"/>
            <a:ext cx="40298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itchFamily="2" charset="0"/>
                <a:ea typeface="Roboto" pitchFamily="2" charset="0"/>
              </a:rPr>
              <a:t>Текст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C89E661-CE39-43B5-AF7B-1D44AA7D4B9E}"/>
              </a:ext>
            </a:extLst>
          </p:cNvPr>
          <p:cNvSpPr/>
          <p:nvPr/>
        </p:nvSpPr>
        <p:spPr>
          <a:xfrm>
            <a:off x="1005478" y="3804738"/>
            <a:ext cx="4532446" cy="830997"/>
          </a:xfrm>
          <a:prstGeom prst="rect">
            <a:avLst/>
          </a:prstGeom>
          <a:solidFill>
            <a:srgbClr val="031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D3C00-CF4E-4027-AC29-8940DAF7AC59}"/>
              </a:ext>
            </a:extLst>
          </p:cNvPr>
          <p:cNvSpPr txBox="1"/>
          <p:nvPr/>
        </p:nvSpPr>
        <p:spPr>
          <a:xfrm>
            <a:off x="1093650" y="3804737"/>
            <a:ext cx="44442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Цифры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37107B-B359-428B-BB97-B3B9E82B8368}"/>
              </a:ext>
            </a:extLst>
          </p:cNvPr>
          <p:cNvSpPr/>
          <p:nvPr/>
        </p:nvSpPr>
        <p:spPr>
          <a:xfrm>
            <a:off x="1005478" y="4624361"/>
            <a:ext cx="4532446" cy="125849"/>
          </a:xfrm>
          <a:prstGeom prst="rect">
            <a:avLst/>
          </a:prstGeom>
          <a:solidFill>
            <a:srgbClr val="E2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55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F956B-39D2-49AC-B678-1A3D804A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6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3846D-31E7-408C-903E-58938FC60FED}"/>
              </a:ext>
            </a:extLst>
          </p:cNvPr>
          <p:cNvSpPr txBox="1"/>
          <p:nvPr/>
        </p:nvSpPr>
        <p:spPr>
          <a:xfrm>
            <a:off x="948506" y="1024654"/>
            <a:ext cx="1604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itchFamily="2" charset="0"/>
                <a:ea typeface="Roboto" pitchFamily="2" charset="0"/>
              </a:rPr>
              <a:t>Таблицы</a:t>
            </a:r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C6AA6622-816F-49C4-A85A-93A14FDE75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124700"/>
              </p:ext>
            </p:extLst>
          </p:nvPr>
        </p:nvGraphicFramePr>
        <p:xfrm>
          <a:off x="1074420" y="1780937"/>
          <a:ext cx="8141716" cy="1266503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23187">
                  <a:extLst>
                    <a:ext uri="{9D8B030D-6E8A-4147-A177-3AD203B41FA5}">
                      <a16:colId xmlns:a16="http://schemas.microsoft.com/office/drawing/2014/main" val="1343607647"/>
                    </a:ext>
                  </a:extLst>
                </a:gridCol>
                <a:gridCol w="972102">
                  <a:extLst>
                    <a:ext uri="{9D8B030D-6E8A-4147-A177-3AD203B41FA5}">
                      <a16:colId xmlns:a16="http://schemas.microsoft.com/office/drawing/2014/main" val="2780498708"/>
                    </a:ext>
                  </a:extLst>
                </a:gridCol>
                <a:gridCol w="1100763">
                  <a:extLst>
                    <a:ext uri="{9D8B030D-6E8A-4147-A177-3AD203B41FA5}">
                      <a16:colId xmlns:a16="http://schemas.microsoft.com/office/drawing/2014/main" val="3706431427"/>
                    </a:ext>
                  </a:extLst>
                </a:gridCol>
                <a:gridCol w="1400971">
                  <a:extLst>
                    <a:ext uri="{9D8B030D-6E8A-4147-A177-3AD203B41FA5}">
                      <a16:colId xmlns:a16="http://schemas.microsoft.com/office/drawing/2014/main" val="2656472720"/>
                    </a:ext>
                  </a:extLst>
                </a:gridCol>
                <a:gridCol w="1243719">
                  <a:extLst>
                    <a:ext uri="{9D8B030D-6E8A-4147-A177-3AD203B41FA5}">
                      <a16:colId xmlns:a16="http://schemas.microsoft.com/office/drawing/2014/main" val="3386969480"/>
                    </a:ext>
                  </a:extLst>
                </a:gridCol>
                <a:gridCol w="1400974">
                  <a:extLst>
                    <a:ext uri="{9D8B030D-6E8A-4147-A177-3AD203B41FA5}">
                      <a16:colId xmlns:a16="http://schemas.microsoft.com/office/drawing/2014/main" val="2217716546"/>
                    </a:ext>
                  </a:extLst>
                </a:gridCol>
              </a:tblGrid>
              <a:tr h="515191"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116791"/>
                  </a:ext>
                </a:extLst>
              </a:tr>
              <a:tr h="751312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Пример</a:t>
                      </a:r>
                      <a:endParaRPr lang="ru-RU" sz="14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7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-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426874714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2C5614C-AD32-4BDB-98F2-E0511BB07023}"/>
              </a:ext>
            </a:extLst>
          </p:cNvPr>
          <p:cNvSpPr txBox="1"/>
          <p:nvPr/>
        </p:nvSpPr>
        <p:spPr>
          <a:xfrm>
            <a:off x="9805252" y="1844600"/>
            <a:ext cx="90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itchFamily="2" charset="0"/>
                <a:ea typeface="Roboto" pitchFamily="2" charset="0"/>
              </a:rPr>
              <a:t>Итого: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672D8E-3AEB-417B-983A-96BF3A4F472F}"/>
              </a:ext>
            </a:extLst>
          </p:cNvPr>
          <p:cNvSpPr/>
          <p:nvPr/>
        </p:nvSpPr>
        <p:spPr>
          <a:xfrm>
            <a:off x="9795650" y="2329525"/>
            <a:ext cx="989811" cy="830997"/>
          </a:xfrm>
          <a:prstGeom prst="rect">
            <a:avLst/>
          </a:prstGeom>
          <a:solidFill>
            <a:srgbClr val="031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itchFamily="2" charset="0"/>
              <a:ea typeface="Roboto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36F52B-5419-4FF1-8704-28510286C4AF}"/>
              </a:ext>
            </a:extLst>
          </p:cNvPr>
          <p:cNvSpPr txBox="1"/>
          <p:nvPr/>
        </p:nvSpPr>
        <p:spPr>
          <a:xfrm>
            <a:off x="9795650" y="2329524"/>
            <a:ext cx="9016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14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9506C2E-DA11-4E42-B3A5-A70C98182727}"/>
              </a:ext>
            </a:extLst>
          </p:cNvPr>
          <p:cNvSpPr/>
          <p:nvPr/>
        </p:nvSpPr>
        <p:spPr>
          <a:xfrm>
            <a:off x="9795650" y="3149148"/>
            <a:ext cx="989811" cy="125849"/>
          </a:xfrm>
          <a:prstGeom prst="rect">
            <a:avLst/>
          </a:prstGeom>
          <a:solidFill>
            <a:srgbClr val="E2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itchFamily="2" charset="0"/>
              <a:ea typeface="Roboto" pitchFamily="2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86A986C9-17B1-460C-B418-DB0B5B00ACD2}"/>
              </a:ext>
            </a:extLst>
          </p:cNvPr>
          <p:cNvSpPr/>
          <p:nvPr/>
        </p:nvSpPr>
        <p:spPr>
          <a:xfrm>
            <a:off x="1074420" y="3429000"/>
            <a:ext cx="4816245" cy="474203"/>
          </a:xfrm>
          <a:prstGeom prst="rect">
            <a:avLst/>
          </a:prstGeom>
          <a:solidFill>
            <a:srgbClr val="031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BEDB43-944F-4DA1-85D1-DA561EAAE642}"/>
              </a:ext>
            </a:extLst>
          </p:cNvPr>
          <p:cNvSpPr txBox="1"/>
          <p:nvPr/>
        </p:nvSpPr>
        <p:spPr>
          <a:xfrm>
            <a:off x="1169928" y="3496824"/>
            <a:ext cx="8237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Вывод </a:t>
            </a:r>
            <a:r>
              <a:rPr lang="ru-RU" sz="1600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по таблице</a:t>
            </a:r>
          </a:p>
        </p:txBody>
      </p:sp>
      <p:graphicFrame>
        <p:nvGraphicFramePr>
          <p:cNvPr id="13" name="Таблица 3">
            <a:extLst>
              <a:ext uri="{FF2B5EF4-FFF2-40B4-BE49-F238E27FC236}">
                <a16:creationId xmlns:a16="http://schemas.microsoft.com/office/drawing/2014/main" id="{7E038E69-2C30-4229-934F-2DFF777BCB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289913"/>
              </p:ext>
            </p:extLst>
          </p:nvPr>
        </p:nvGraphicFramePr>
        <p:xfrm>
          <a:off x="1074420" y="4155179"/>
          <a:ext cx="8141716" cy="146502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23187">
                  <a:extLst>
                    <a:ext uri="{9D8B030D-6E8A-4147-A177-3AD203B41FA5}">
                      <a16:colId xmlns:a16="http://schemas.microsoft.com/office/drawing/2014/main" val="1343607647"/>
                    </a:ext>
                  </a:extLst>
                </a:gridCol>
                <a:gridCol w="972102">
                  <a:extLst>
                    <a:ext uri="{9D8B030D-6E8A-4147-A177-3AD203B41FA5}">
                      <a16:colId xmlns:a16="http://schemas.microsoft.com/office/drawing/2014/main" val="2780498708"/>
                    </a:ext>
                  </a:extLst>
                </a:gridCol>
                <a:gridCol w="1100763">
                  <a:extLst>
                    <a:ext uri="{9D8B030D-6E8A-4147-A177-3AD203B41FA5}">
                      <a16:colId xmlns:a16="http://schemas.microsoft.com/office/drawing/2014/main" val="3706431427"/>
                    </a:ext>
                  </a:extLst>
                </a:gridCol>
                <a:gridCol w="1400971">
                  <a:extLst>
                    <a:ext uri="{9D8B030D-6E8A-4147-A177-3AD203B41FA5}">
                      <a16:colId xmlns:a16="http://schemas.microsoft.com/office/drawing/2014/main" val="2656472720"/>
                    </a:ext>
                  </a:extLst>
                </a:gridCol>
                <a:gridCol w="1243719">
                  <a:extLst>
                    <a:ext uri="{9D8B030D-6E8A-4147-A177-3AD203B41FA5}">
                      <a16:colId xmlns:a16="http://schemas.microsoft.com/office/drawing/2014/main" val="3386969480"/>
                    </a:ext>
                  </a:extLst>
                </a:gridCol>
                <a:gridCol w="1400974">
                  <a:extLst>
                    <a:ext uri="{9D8B030D-6E8A-4147-A177-3AD203B41FA5}">
                      <a16:colId xmlns:a16="http://schemas.microsoft.com/office/drawing/2014/main" val="2217716546"/>
                    </a:ext>
                  </a:extLst>
                </a:gridCol>
              </a:tblGrid>
              <a:tr h="595947">
                <a:tc>
                  <a:txBody>
                    <a:bodyPr/>
                    <a:lstStyle/>
                    <a:p>
                      <a:endParaRPr lang="ru-RU" sz="14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2019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8116791"/>
                  </a:ext>
                </a:extLst>
              </a:tr>
              <a:tr h="869080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kern="1200" dirty="0">
                          <a:effectLst/>
                          <a:latin typeface="Roboto" pitchFamily="2" charset="0"/>
                          <a:ea typeface="Roboto" pitchFamily="2" charset="0"/>
                        </a:rPr>
                        <a:t>Пример</a:t>
                      </a:r>
                      <a:endParaRPr lang="ru-RU" sz="1400" dirty="0">
                        <a:ln>
                          <a:solidFill>
                            <a:schemeClr val="accent3">
                              <a:lumMod val="50000"/>
                            </a:schemeClr>
                          </a:solidFill>
                        </a:ln>
                        <a:latin typeface="Roboto" pitchFamily="2" charset="0"/>
                        <a:ea typeface="Roboto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7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14</a:t>
                      </a: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marL="63500"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Roboto" pitchFamily="2" charset="0"/>
                          <a:ea typeface="Roboto" pitchFamily="2" charset="0"/>
                          <a:cs typeface="+mn-cs"/>
                        </a:rPr>
                        <a:t>53</a:t>
                      </a:r>
                    </a:p>
                  </a:txBody>
                  <a:tcPr marL="63500" marR="63500" marT="63500" marB="63500" anchor="ctr"/>
                </a:tc>
                <a:extLst>
                  <a:ext uri="{0D108BD9-81ED-4DB2-BD59-A6C34878D82A}">
                    <a16:rowId xmlns:a16="http://schemas.microsoft.com/office/drawing/2014/main" val="2426874714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83B55881-CE5D-4CF2-BE38-B27EBBF7C45C}"/>
              </a:ext>
            </a:extLst>
          </p:cNvPr>
          <p:cNvSpPr txBox="1"/>
          <p:nvPr/>
        </p:nvSpPr>
        <p:spPr>
          <a:xfrm>
            <a:off x="9805252" y="4189809"/>
            <a:ext cx="901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itchFamily="2" charset="0"/>
                <a:ea typeface="Roboto" pitchFamily="2" charset="0"/>
              </a:rPr>
              <a:t>Итого: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63F1CC-161F-4315-A19E-8C1795ED4CF8}"/>
              </a:ext>
            </a:extLst>
          </p:cNvPr>
          <p:cNvSpPr/>
          <p:nvPr/>
        </p:nvSpPr>
        <p:spPr>
          <a:xfrm>
            <a:off x="9795650" y="4674734"/>
            <a:ext cx="989811" cy="830997"/>
          </a:xfrm>
          <a:prstGeom prst="rect">
            <a:avLst/>
          </a:prstGeom>
          <a:solidFill>
            <a:srgbClr val="031C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itchFamily="2" charset="0"/>
              <a:ea typeface="Roboto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7C4241E-063F-4208-A70F-9999666B35B5}"/>
              </a:ext>
            </a:extLst>
          </p:cNvPr>
          <p:cNvSpPr txBox="1"/>
          <p:nvPr/>
        </p:nvSpPr>
        <p:spPr>
          <a:xfrm>
            <a:off x="9805252" y="4674734"/>
            <a:ext cx="9898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89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CC16B70-3444-4599-B8E5-7E9490B938F9}"/>
              </a:ext>
            </a:extLst>
          </p:cNvPr>
          <p:cNvSpPr/>
          <p:nvPr/>
        </p:nvSpPr>
        <p:spPr>
          <a:xfrm>
            <a:off x="9795650" y="5494357"/>
            <a:ext cx="989811" cy="125849"/>
          </a:xfrm>
          <a:prstGeom prst="rect">
            <a:avLst/>
          </a:prstGeom>
          <a:solidFill>
            <a:srgbClr val="E2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26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F956B-39D2-49AC-B678-1A3D804A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04"/>
            <a:ext cx="121976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D43846D-31E7-408C-903E-58938FC60FED}"/>
              </a:ext>
            </a:extLst>
          </p:cNvPr>
          <p:cNvSpPr txBox="1"/>
          <p:nvPr/>
        </p:nvSpPr>
        <p:spPr>
          <a:xfrm>
            <a:off x="948505" y="926493"/>
            <a:ext cx="9256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Roboto" pitchFamily="2" charset="0"/>
                <a:ea typeface="Roboto" pitchFamily="2" charset="0"/>
              </a:rPr>
              <a:t>Пример слайда с использованием перечислений по пунктам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0D9A5C-6F35-4D77-88A6-DF03664293DC}"/>
              </a:ext>
            </a:extLst>
          </p:cNvPr>
          <p:cNvSpPr txBox="1"/>
          <p:nvPr/>
        </p:nvSpPr>
        <p:spPr>
          <a:xfrm>
            <a:off x="1108246" y="4943207"/>
            <a:ext cx="10330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itchFamily="2" charset="0"/>
                <a:ea typeface="Roboto" pitchFamily="2" charset="0"/>
              </a:rPr>
              <a:t>Вывод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9A19C7-9050-4B2E-9DF0-57CD12A57695}"/>
              </a:ext>
            </a:extLst>
          </p:cNvPr>
          <p:cNvSpPr txBox="1"/>
          <p:nvPr/>
        </p:nvSpPr>
        <p:spPr>
          <a:xfrm>
            <a:off x="1641904" y="2199621"/>
            <a:ext cx="4320309" cy="2831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Основы проектирования релейной защиты и автоматики энергосистем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Программные средства релейной защиты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Вычислительные комплексы в электроэнергетике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Специальные вопросы электроэнергетики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Наладка и эксплуатация релейной защиты и автоматики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Теория автоматического управления и системы автоматического управления</a:t>
            </a:r>
          </a:p>
          <a:p>
            <a:pPr>
              <a:lnSpc>
                <a:spcPct val="150000"/>
              </a:lnSpc>
            </a:pPr>
            <a:endParaRPr lang="ru-RU" sz="1200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A27E70A-6451-44E2-A2AC-D0D8F2F22684}"/>
              </a:ext>
            </a:extLst>
          </p:cNvPr>
          <p:cNvSpPr/>
          <p:nvPr/>
        </p:nvSpPr>
        <p:spPr>
          <a:xfrm>
            <a:off x="1571000" y="2361902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A8E591-239A-4D29-ADD7-FC71D447682C}"/>
              </a:ext>
            </a:extLst>
          </p:cNvPr>
          <p:cNvSpPr txBox="1"/>
          <p:nvPr/>
        </p:nvSpPr>
        <p:spPr>
          <a:xfrm>
            <a:off x="6344533" y="2199621"/>
            <a:ext cx="503282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Общие информационные модели и онтология РЗА энергосистем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Архитектура микропроцессорных устройств РЗА</a:t>
            </a:r>
          </a:p>
          <a:p>
            <a:pPr>
              <a:lnSpc>
                <a:spcPct val="150000"/>
              </a:lnSpc>
            </a:pPr>
            <a:r>
              <a:rPr lang="ru-RU" sz="1200" dirty="0" err="1">
                <a:latin typeface="Roboto" pitchFamily="2" charset="0"/>
                <a:ea typeface="Roboto" pitchFamily="2" charset="0"/>
              </a:rPr>
              <a:t>Мультиагентные</a:t>
            </a:r>
            <a:r>
              <a:rPr lang="ru-RU" sz="1200" dirty="0">
                <a:latin typeface="Roboto" pitchFamily="2" charset="0"/>
                <a:ea typeface="Roboto" pitchFamily="2" charset="0"/>
              </a:rPr>
              <a:t> системы в электроэнергетике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Автоматизированные системы управления технологическими процессами электросетевых объектов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Нормы технологического проектирования РЗА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latin typeface="Roboto" pitchFamily="2" charset="0"/>
                <a:ea typeface="Roboto" pitchFamily="2" charset="0"/>
              </a:rPr>
              <a:t>Методы решения задач оптимизации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9F9A87-AABC-49D2-A5F3-828C8671549F}"/>
              </a:ext>
            </a:extLst>
          </p:cNvPr>
          <p:cNvSpPr txBox="1"/>
          <p:nvPr/>
        </p:nvSpPr>
        <p:spPr>
          <a:xfrm>
            <a:off x="976215" y="1501502"/>
            <a:ext cx="106180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Roboto" pitchFamily="2" charset="0"/>
                <a:ea typeface="Roboto" pitchFamily="2" charset="0"/>
              </a:rPr>
              <a:t>Текст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BCAAF34-E555-41B9-8BFB-329D57FE66EB}"/>
              </a:ext>
            </a:extLst>
          </p:cNvPr>
          <p:cNvSpPr/>
          <p:nvPr/>
        </p:nvSpPr>
        <p:spPr>
          <a:xfrm>
            <a:off x="1571000" y="2907208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8B27FD5-94F1-486C-AB7B-B0E4EBF83646}"/>
              </a:ext>
            </a:extLst>
          </p:cNvPr>
          <p:cNvSpPr/>
          <p:nvPr/>
        </p:nvSpPr>
        <p:spPr>
          <a:xfrm>
            <a:off x="1571000" y="3176023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355F819-F69B-4786-90E6-7B81E80444B1}"/>
              </a:ext>
            </a:extLst>
          </p:cNvPr>
          <p:cNvSpPr/>
          <p:nvPr/>
        </p:nvSpPr>
        <p:spPr>
          <a:xfrm>
            <a:off x="1571000" y="3461834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5677824-5583-42D0-BCEA-9CA1B87070B3}"/>
              </a:ext>
            </a:extLst>
          </p:cNvPr>
          <p:cNvSpPr/>
          <p:nvPr/>
        </p:nvSpPr>
        <p:spPr>
          <a:xfrm>
            <a:off x="1571000" y="3742837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1AF66BCC-DC03-4E7B-9855-4973F4BF0FE8}"/>
              </a:ext>
            </a:extLst>
          </p:cNvPr>
          <p:cNvSpPr/>
          <p:nvPr/>
        </p:nvSpPr>
        <p:spPr>
          <a:xfrm>
            <a:off x="1571000" y="4282818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822EBACA-2F70-48AF-BCFB-ABFC34EE8C86}"/>
              </a:ext>
            </a:extLst>
          </p:cNvPr>
          <p:cNvSpPr/>
          <p:nvPr/>
        </p:nvSpPr>
        <p:spPr>
          <a:xfrm>
            <a:off x="6273629" y="2361902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9DA97DA-6887-441D-94BA-B0951A2CF4FE}"/>
              </a:ext>
            </a:extLst>
          </p:cNvPr>
          <p:cNvSpPr/>
          <p:nvPr/>
        </p:nvSpPr>
        <p:spPr>
          <a:xfrm>
            <a:off x="6273629" y="4015470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E746B91-D804-4F8B-84EC-7594B07ACD61}"/>
              </a:ext>
            </a:extLst>
          </p:cNvPr>
          <p:cNvSpPr/>
          <p:nvPr/>
        </p:nvSpPr>
        <p:spPr>
          <a:xfrm>
            <a:off x="6273629" y="2648236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934B0B0-0077-4154-AC3D-C0A4CA6EC623}"/>
              </a:ext>
            </a:extLst>
          </p:cNvPr>
          <p:cNvSpPr/>
          <p:nvPr/>
        </p:nvSpPr>
        <p:spPr>
          <a:xfrm>
            <a:off x="6273629" y="2935420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0574705-4F14-4515-BBE6-48D17C7B9D95}"/>
              </a:ext>
            </a:extLst>
          </p:cNvPr>
          <p:cNvSpPr/>
          <p:nvPr/>
        </p:nvSpPr>
        <p:spPr>
          <a:xfrm>
            <a:off x="6273629" y="3186302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BBF4C33A-9A06-47EB-8571-A2BD52315988}"/>
              </a:ext>
            </a:extLst>
          </p:cNvPr>
          <p:cNvSpPr/>
          <p:nvPr/>
        </p:nvSpPr>
        <p:spPr>
          <a:xfrm>
            <a:off x="6273629" y="3740788"/>
            <a:ext cx="70904" cy="70904"/>
          </a:xfrm>
          <a:prstGeom prst="rect">
            <a:avLst/>
          </a:prstGeom>
          <a:solidFill>
            <a:srgbClr val="031D8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6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46F956B-39D2-49AC-B678-1A3D804A7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647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04F770-087E-40B8-A9C5-11A596FAE31E}"/>
              </a:ext>
            </a:extLst>
          </p:cNvPr>
          <p:cNvSpPr txBox="1"/>
          <p:nvPr/>
        </p:nvSpPr>
        <p:spPr>
          <a:xfrm>
            <a:off x="919153" y="927939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tserrat" panose="00000500000000000000" pitchFamily="2" charset="-52"/>
              </a:rPr>
              <a:t>Пример расположения изображений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006620F-C9FC-4EF8-8CA0-D746BE76E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27" y="1680765"/>
            <a:ext cx="6398941" cy="424929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941984-6FEE-4DA0-930B-5151E0DC8D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64" y="1680765"/>
            <a:ext cx="3104243" cy="206949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ED254B4-4D09-45FD-BE6F-65489E1D3C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562" y="3868287"/>
            <a:ext cx="3104244" cy="2061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22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EB4AD4F-79CA-4C28-BA82-39FF9BFFA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30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0FCF60-84A1-4314-AFA7-A14F79191331}"/>
              </a:ext>
            </a:extLst>
          </p:cNvPr>
          <p:cNvSpPr txBox="1"/>
          <p:nvPr/>
        </p:nvSpPr>
        <p:spPr>
          <a:xfrm>
            <a:off x="839449" y="289039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Roboto" pitchFamily="2" charset="0"/>
                <a:ea typeface="Roboto" pitchFamily="2" charset="0"/>
              </a:rPr>
              <a:t>Спасибо за внимание!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D96CA6-2BDC-408C-93CC-9074D1E0F603}"/>
              </a:ext>
            </a:extLst>
          </p:cNvPr>
          <p:cNvSpPr txBox="1"/>
          <p:nvPr/>
        </p:nvSpPr>
        <p:spPr>
          <a:xfrm>
            <a:off x="839449" y="4499740"/>
            <a:ext cx="6145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  <a:ea typeface="Roboto" pitchFamily="2" charset="0"/>
              </a:rPr>
              <a:t>должность</a:t>
            </a:r>
          </a:p>
          <a:p>
            <a:r>
              <a:rPr lang="ru-RU" dirty="0">
                <a:latin typeface="Roboto" pitchFamily="2" charset="0"/>
                <a:ea typeface="Roboto" pitchFamily="2" charset="0"/>
              </a:rPr>
              <a:t>ФИО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9AD054-E490-4DFB-99A5-981076437199}"/>
              </a:ext>
            </a:extLst>
          </p:cNvPr>
          <p:cNvSpPr txBox="1"/>
          <p:nvPr/>
        </p:nvSpPr>
        <p:spPr>
          <a:xfrm>
            <a:off x="839450" y="5678202"/>
            <a:ext cx="1978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Roboto" pitchFamily="2" charset="0"/>
                <a:ea typeface="Roboto" pitchFamily="2" charset="0"/>
              </a:rPr>
              <a:t>дата</a:t>
            </a:r>
          </a:p>
        </p:txBody>
      </p:sp>
    </p:spTree>
    <p:extLst>
      <p:ext uri="{BB962C8B-B14F-4D97-AF65-F5344CB8AC3E}">
        <p14:creationId xmlns:p14="http://schemas.microsoft.com/office/powerpoint/2010/main" val="26785516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129</Words>
  <Application>Microsoft Office PowerPoint</Application>
  <PresentationFormat>Широкоэкранный</PresentationFormat>
  <Paragraphs>60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Stepanov</dc:creator>
  <cp:lastModifiedBy>Денис Степанов</cp:lastModifiedBy>
  <cp:revision>45</cp:revision>
  <dcterms:created xsi:type="dcterms:W3CDTF">2019-06-19T10:47:03Z</dcterms:created>
  <dcterms:modified xsi:type="dcterms:W3CDTF">2020-05-16T09:51:44Z</dcterms:modified>
</cp:coreProperties>
</file>